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7" r:id="rId6"/>
    <p:sldId id="274" r:id="rId7"/>
    <p:sldId id="279" r:id="rId8"/>
    <p:sldId id="280" r:id="rId9"/>
    <p:sldId id="268" r:id="rId10"/>
    <p:sldId id="269" r:id="rId11"/>
    <p:sldId id="281" r:id="rId12"/>
    <p:sldId id="270" r:id="rId13"/>
    <p:sldId id="271" r:id="rId14"/>
    <p:sldId id="272" r:id="rId15"/>
    <p:sldId id="273" r:id="rId16"/>
    <p:sldId id="264" r:id="rId17"/>
  </p:sldIdLst>
  <p:sldSz cx="9144000" cy="6858000" type="screen4x3"/>
  <p:notesSz cx="9928225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a Mangieri" initials="TM" lastIdx="1" clrIdx="0">
    <p:extLst>
      <p:ext uri="{19B8F6BF-5375-455C-9EA6-DF929625EA0E}">
        <p15:presenceInfo xmlns:p15="http://schemas.microsoft.com/office/powerpoint/2012/main" userId="S-1-5-21-3149470358-1182254794-714231280-245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2" autoAdjust="0"/>
    <p:restoredTop sz="90234" autoAdjust="0"/>
  </p:normalViewPr>
  <p:slideViewPr>
    <p:cSldViewPr snapToGrid="0">
      <p:cViewPr>
        <p:scale>
          <a:sx n="119" d="100"/>
          <a:sy n="119" d="100"/>
        </p:scale>
        <p:origin x="96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4" d="100"/>
          <a:sy n="134" d="100"/>
        </p:scale>
        <p:origin x="11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13T19:01:38.96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B7451-AF71-4A90-8A61-D1EE11285A30}" type="datetimeFigureOut">
              <a:rPr lang="da-DK" smtClean="0"/>
              <a:t>12-01-2020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10BDD-866A-47EB-8E82-AC45CE20C62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938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5A291-B0F2-4723-AE94-B36BB237D077}" type="datetimeFigureOut">
              <a:rPr lang="da-DK" smtClean="0"/>
              <a:t>12-01-2020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051EE-BC57-4861-81E8-42D7CC7D565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641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err="1" smtClean="0"/>
              <a:t>Opportunity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gain</a:t>
            </a:r>
            <a:r>
              <a:rPr lang="sv-SE" baseline="0" dirty="0" smtClean="0"/>
              <a:t> hands-on, </a:t>
            </a:r>
            <a:r>
              <a:rPr lang="sv-SE" baseline="0" dirty="0" err="1" smtClean="0"/>
              <a:t>mentored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experience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conducting</a:t>
            </a:r>
            <a:r>
              <a:rPr lang="sv-SE" baseline="0" dirty="0" smtClean="0"/>
              <a:t> research in an international </a:t>
            </a:r>
            <a:r>
              <a:rPr lang="sv-SE" baseline="0" dirty="0" err="1" smtClean="0"/>
              <a:t>setting</a:t>
            </a:r>
            <a:r>
              <a:rPr lang="sv-SE" baseline="0" dirty="0" smtClean="0"/>
              <a:t> as a </a:t>
            </a:r>
            <a:r>
              <a:rPr lang="sv-SE" baseline="0" dirty="0" err="1" smtClean="0"/>
              <a:t>participant</a:t>
            </a:r>
            <a:r>
              <a:rPr lang="sv-SE" baseline="0" dirty="0" smtClean="0"/>
              <a:t> in an </a:t>
            </a:r>
            <a:r>
              <a:rPr lang="sv-SE" baseline="0" dirty="0" err="1" smtClean="0"/>
              <a:t>existing</a:t>
            </a:r>
            <a:r>
              <a:rPr lang="sv-SE" baseline="0" dirty="0" smtClean="0"/>
              <a:t> research </a:t>
            </a:r>
            <a:r>
              <a:rPr lang="sv-SE" baseline="0" dirty="0" err="1" smtClean="0"/>
              <a:t>project</a:t>
            </a:r>
            <a:r>
              <a:rPr lang="sv-SE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sv-SE" baseline="0" dirty="0" err="1" smtClean="0"/>
              <a:t>Differences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between</a:t>
            </a:r>
            <a:r>
              <a:rPr lang="sv-SE" baseline="0" dirty="0" smtClean="0"/>
              <a:t> 3- and 6-credit research </a:t>
            </a:r>
            <a:r>
              <a:rPr lang="sv-SE" baseline="0" dirty="0" err="1" smtClean="0"/>
              <a:t>projects</a:t>
            </a:r>
            <a:r>
              <a:rPr lang="sv-SE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Projects </a:t>
            </a:r>
            <a:r>
              <a:rPr lang="sv-SE" baseline="0" dirty="0" err="1" smtClean="0"/>
              <a:t>represent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multiple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disciplines</a:t>
            </a:r>
            <a:r>
              <a:rPr lang="sv-SE" baseline="0" dirty="0" smtClean="0"/>
              <a:t> &amp;, </a:t>
            </a:r>
            <a:r>
              <a:rPr lang="sv-SE" baseline="0" dirty="0" err="1" smtClean="0"/>
              <a:t>therefore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varying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approaches</a:t>
            </a:r>
            <a:r>
              <a:rPr lang="sv-SE" baseline="0" dirty="0" smtClean="0"/>
              <a:t> &amp; norms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In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cases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be part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large</a:t>
            </a:r>
            <a:r>
              <a:rPr lang="sv-SE" baseline="0" dirty="0" smtClean="0"/>
              <a:t> research </a:t>
            </a:r>
            <a:r>
              <a:rPr lang="sv-SE" baseline="0" dirty="0" err="1" smtClean="0"/>
              <a:t>group</a:t>
            </a:r>
            <a:r>
              <a:rPr lang="sv-SE" baseline="0" dirty="0" smtClean="0"/>
              <a:t> (</a:t>
            </a:r>
            <a:r>
              <a:rPr lang="sv-SE" baseline="0" dirty="0" err="1" smtClean="0"/>
              <a:t>primarily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those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in the 6-credit </a:t>
            </a:r>
            <a:r>
              <a:rPr lang="sv-SE" baseline="0" dirty="0" err="1" smtClean="0"/>
              <a:t>RAships</a:t>
            </a:r>
            <a:r>
              <a:rPr lang="sv-SE" baseline="0" dirty="0" smtClean="0"/>
              <a:t>). </a:t>
            </a:r>
            <a:r>
              <a:rPr lang="sv-SE" baseline="0" dirty="0" err="1" smtClean="0"/>
              <a:t>Others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single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individuals</a:t>
            </a:r>
            <a:r>
              <a:rPr lang="sv-SE" baseline="0" dirty="0" smtClean="0"/>
              <a:t> or part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a small team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fellow</a:t>
            </a:r>
            <a:r>
              <a:rPr lang="sv-SE" baseline="0" dirty="0" smtClean="0"/>
              <a:t> students. </a:t>
            </a:r>
          </a:p>
          <a:p>
            <a:pPr marL="171450" indent="-171450">
              <a:buFontTx/>
              <a:buChar char="-"/>
            </a:pP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chance</a:t>
            </a:r>
            <a:r>
              <a:rPr lang="sv-SE" baseline="0" dirty="0" smtClean="0"/>
              <a:t> to co-design </a:t>
            </a:r>
            <a:r>
              <a:rPr lang="sv-SE" baseline="0" dirty="0" err="1" smtClean="0"/>
              <a:t>their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contribution</a:t>
            </a:r>
            <a:r>
              <a:rPr lang="sv-SE" baseline="0" dirty="0" smtClean="0"/>
              <a:t> to the research </a:t>
            </a:r>
            <a:r>
              <a:rPr lang="sv-SE" baseline="0" dirty="0" err="1" smtClean="0"/>
              <a:t>project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others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offered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topic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selected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mentors. 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All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be </a:t>
            </a:r>
            <a:r>
              <a:rPr lang="sv-SE" baseline="0" dirty="0" err="1" smtClean="0"/>
              <a:t>self-advocates</a:t>
            </a:r>
            <a:r>
              <a:rPr lang="sv-SE" baseline="0" dirty="0" smtClean="0"/>
              <a:t>, excellent </a:t>
            </a:r>
            <a:r>
              <a:rPr lang="sv-SE" baseline="0" dirty="0" err="1" smtClean="0"/>
              <a:t>communicators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individually</a:t>
            </a:r>
            <a:r>
              <a:rPr lang="sv-SE" baseline="0" dirty="0" smtClean="0"/>
              <a:t> &amp; </a:t>
            </a:r>
            <a:r>
              <a:rPr lang="sv-SE" baseline="0" dirty="0" err="1" smtClean="0"/>
              <a:t>intrinsically-motivated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able</a:t>
            </a:r>
            <a:r>
              <a:rPr lang="sv-SE" baseline="0" dirty="0" smtClean="0"/>
              <a:t> to set and </a:t>
            </a:r>
            <a:r>
              <a:rPr lang="sv-SE" baseline="0" dirty="0" err="1" smtClean="0"/>
              <a:t>adhere</a:t>
            </a:r>
            <a:r>
              <a:rPr lang="sv-SE" baseline="0" dirty="0" smtClean="0"/>
              <a:t> to deadlines, to </a:t>
            </a:r>
            <a:r>
              <a:rPr lang="sv-SE" baseline="0" dirty="0" err="1" smtClean="0"/>
              <a:t>work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autonomously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focused</a:t>
            </a:r>
            <a:r>
              <a:rPr lang="sv-SE" baseline="0" dirty="0" smtClean="0"/>
              <a:t>, and flexible.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051EE-BC57-4861-81E8-42D7CC7D565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273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Picture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Card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051EE-BC57-4861-81E8-42D7CC7D565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075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76" y="2617840"/>
            <a:ext cx="3041261" cy="36387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50068" y="2016216"/>
            <a:ext cx="5400675" cy="1114973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3600" b="1" baseline="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 of Presentation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50070" y="3379912"/>
            <a:ext cx="4918745" cy="398669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Name(s)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50070" y="3877971"/>
            <a:ext cx="4918746" cy="34584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Department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0069" y="6391268"/>
            <a:ext cx="8057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 ABROAD IN SCANDINAVIA</a:t>
            </a:r>
          </a:p>
          <a:p>
            <a:pPr algn="ctr"/>
            <a:r>
              <a:rPr lang="da-DK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COPENHAGEN | STOCKHOLM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50069" y="6256556"/>
            <a:ext cx="80571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00"/>
          <a:stretch/>
        </p:blipFill>
        <p:spPr>
          <a:xfrm>
            <a:off x="550068" y="344973"/>
            <a:ext cx="3835451" cy="5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1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 On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31325" y="835742"/>
            <a:ext cx="4464099" cy="361476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Sub Headline</a:t>
            </a:r>
            <a:endParaRPr lang="da-DK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31325" y="1290487"/>
            <a:ext cx="4464100" cy="502238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I am a bullet point</a:t>
            </a:r>
          </a:p>
          <a:p>
            <a:pPr lvl="0"/>
            <a:r>
              <a:rPr lang="en-US" dirty="0" smtClean="0"/>
              <a:t>I am a bullet point</a:t>
            </a:r>
          </a:p>
          <a:p>
            <a:pPr lvl="0"/>
            <a:r>
              <a:rPr lang="en-US" dirty="0" smtClean="0"/>
              <a:t>I am a bullet point</a:t>
            </a:r>
          </a:p>
          <a:p>
            <a:pPr lvl="0"/>
            <a:r>
              <a:rPr lang="en-US" dirty="0" smtClean="0"/>
              <a:t>I am a bullet point</a:t>
            </a:r>
          </a:p>
          <a:p>
            <a:pPr lvl="0"/>
            <a:r>
              <a:rPr lang="en-US" dirty="0" smtClean="0"/>
              <a:t>I am a bullet point</a:t>
            </a:r>
          </a:p>
          <a:p>
            <a:pPr lvl="0"/>
            <a:r>
              <a:rPr lang="en-US" dirty="0" smtClean="0"/>
              <a:t>I am a bullet point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576" y="835742"/>
            <a:ext cx="4033278" cy="547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599750" y="6482342"/>
            <a:ext cx="435769" cy="274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83A79AF-21C5-4A1A-AFC3-D0C16512AAE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5" y="6451109"/>
            <a:ext cx="860397" cy="257759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 flipV="1">
            <a:off x="248575" y="641847"/>
            <a:ext cx="8646850" cy="1653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248575" y="176809"/>
            <a:ext cx="8646849" cy="37705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="1" baseline="0">
                <a:latin typeface="+mn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369604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 Multi-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575" y="848599"/>
            <a:ext cx="4476099" cy="2804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599750" y="6482342"/>
            <a:ext cx="435769" cy="274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83A79AF-21C5-4A1A-AFC3-D0C16512AAE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5" y="6451109"/>
            <a:ext cx="860397" cy="25775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V="1">
            <a:off x="248575" y="641847"/>
            <a:ext cx="8646850" cy="1653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248575" y="176809"/>
            <a:ext cx="8646849" cy="37705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="1" baseline="0">
                <a:latin typeface="+mn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6" hasCustomPrompt="1"/>
          </p:nvPr>
        </p:nvSpPr>
        <p:spPr>
          <a:xfrm>
            <a:off x="248575" y="3843495"/>
            <a:ext cx="2156393" cy="2469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27" hasCustomPrompt="1"/>
          </p:nvPr>
        </p:nvSpPr>
        <p:spPr>
          <a:xfrm>
            <a:off x="2560038" y="3843495"/>
            <a:ext cx="2160516" cy="2469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875623" y="835742"/>
            <a:ext cx="4019801" cy="361476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Sub Headline</a:t>
            </a:r>
            <a:endParaRPr lang="da-DK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875623" y="1290487"/>
            <a:ext cx="4019801" cy="502238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I am a bullet point</a:t>
            </a:r>
          </a:p>
          <a:p>
            <a:pPr lvl="0"/>
            <a:r>
              <a:rPr lang="en-US" dirty="0" smtClean="0"/>
              <a:t>I am a bullet point</a:t>
            </a:r>
          </a:p>
          <a:p>
            <a:pPr lvl="0"/>
            <a:r>
              <a:rPr lang="en-US" dirty="0" smtClean="0"/>
              <a:t>I am a bullet point</a:t>
            </a:r>
          </a:p>
          <a:p>
            <a:pPr lvl="0"/>
            <a:r>
              <a:rPr lang="en-US" dirty="0" smtClean="0"/>
              <a:t>I am a bullet point</a:t>
            </a:r>
          </a:p>
          <a:p>
            <a:pPr lvl="0"/>
            <a:r>
              <a:rPr lang="en-US" dirty="0" smtClean="0"/>
              <a:t>I am a bullet point</a:t>
            </a:r>
          </a:p>
          <a:p>
            <a:pPr lvl="0"/>
            <a:r>
              <a:rPr lang="en-US" dirty="0" smtClean="0"/>
              <a:t>I am a bullet point</a:t>
            </a:r>
          </a:p>
        </p:txBody>
      </p:sp>
    </p:spTree>
    <p:extLst>
      <p:ext uri="{BB962C8B-B14F-4D97-AF65-F5344CB8AC3E}">
        <p14:creationId xmlns:p14="http://schemas.microsoft.com/office/powerpoint/2010/main" val="429196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599750" y="6482342"/>
            <a:ext cx="435769" cy="274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83A79AF-21C5-4A1A-AFC3-D0C16512AAE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5" y="6451109"/>
            <a:ext cx="860397" cy="25775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248575" y="641847"/>
            <a:ext cx="8646850" cy="1653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248575" y="176809"/>
            <a:ext cx="8646849" cy="37705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="1" baseline="0">
                <a:latin typeface="+mn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48575" y="835742"/>
            <a:ext cx="8646849" cy="361476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Sub Headline</a:t>
            </a:r>
            <a:endParaRPr lang="da-DK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48574" y="1290487"/>
            <a:ext cx="8646851" cy="502238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I am a bullet point</a:t>
            </a:r>
          </a:p>
          <a:p>
            <a:pPr lvl="0"/>
            <a:r>
              <a:rPr lang="en-US" dirty="0" smtClean="0"/>
              <a:t>I am a bullet point</a:t>
            </a:r>
          </a:p>
          <a:p>
            <a:pPr lvl="0"/>
            <a:r>
              <a:rPr lang="en-US" dirty="0" smtClean="0"/>
              <a:t>I am a bullet point</a:t>
            </a:r>
          </a:p>
          <a:p>
            <a:pPr lvl="0"/>
            <a:r>
              <a:rPr lang="en-US" dirty="0" smtClean="0"/>
              <a:t>I am a bullet point</a:t>
            </a:r>
          </a:p>
          <a:p>
            <a:pPr lvl="0"/>
            <a:r>
              <a:rPr lang="en-US" dirty="0" smtClean="0"/>
              <a:t>I am a bullet point</a:t>
            </a:r>
          </a:p>
          <a:p>
            <a:pPr lvl="0"/>
            <a:r>
              <a:rPr lang="en-US" dirty="0" smtClean="0"/>
              <a:t>I am a bullet point</a:t>
            </a:r>
          </a:p>
        </p:txBody>
      </p:sp>
    </p:spTree>
    <p:extLst>
      <p:ext uri="{BB962C8B-B14F-4D97-AF65-F5344CB8AC3E}">
        <p14:creationId xmlns:p14="http://schemas.microsoft.com/office/powerpoint/2010/main" val="216112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599750" y="6482342"/>
            <a:ext cx="435769" cy="274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83A79AF-21C5-4A1A-AFC3-D0C16512AAE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5" y="6451109"/>
            <a:ext cx="860397" cy="25775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248575" y="641847"/>
            <a:ext cx="8646850" cy="1653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248575" y="176809"/>
            <a:ext cx="8646849" cy="37705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="1" baseline="0">
                <a:latin typeface="+mn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575" y="848600"/>
            <a:ext cx="8646849" cy="5424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7261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 Multi-Photo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599750" y="6482342"/>
            <a:ext cx="435769" cy="274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83A79AF-21C5-4A1A-AFC3-D0C16512AAE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51986" y="3580523"/>
            <a:ext cx="3870568" cy="2716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5" y="6451109"/>
            <a:ext cx="860397" cy="25775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248575" y="641847"/>
            <a:ext cx="8646850" cy="1653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248575" y="176809"/>
            <a:ext cx="8646849" cy="37705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="1" baseline="0">
                <a:latin typeface="+mn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251986" y="841517"/>
            <a:ext cx="4622363" cy="2584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30" hasCustomPrompt="1"/>
          </p:nvPr>
        </p:nvSpPr>
        <p:spPr>
          <a:xfrm>
            <a:off x="4263229" y="3580523"/>
            <a:ext cx="4622363" cy="2734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31" hasCustomPrompt="1"/>
          </p:nvPr>
        </p:nvSpPr>
        <p:spPr>
          <a:xfrm>
            <a:off x="5015024" y="832211"/>
            <a:ext cx="3870568" cy="2594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028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 Multi-Photo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599750" y="6482342"/>
            <a:ext cx="435769" cy="274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83A79AF-21C5-4A1A-AFC3-D0C16512AAE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09652" y="834289"/>
            <a:ext cx="4185772" cy="547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5" y="6451109"/>
            <a:ext cx="860397" cy="257759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248575" y="641847"/>
            <a:ext cx="8646850" cy="1653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48575" y="3795828"/>
            <a:ext cx="2080650" cy="250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248575" y="176809"/>
            <a:ext cx="8646849" cy="37705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="1" baseline="0">
                <a:latin typeface="+mn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576" y="848600"/>
            <a:ext cx="4323424" cy="2799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26" hasCustomPrompt="1"/>
          </p:nvPr>
        </p:nvSpPr>
        <p:spPr>
          <a:xfrm>
            <a:off x="2491349" y="3798663"/>
            <a:ext cx="2080650" cy="250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503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 Multi-Photos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599750" y="6482342"/>
            <a:ext cx="435769" cy="27432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83A79AF-21C5-4A1A-AFC3-D0C16512AAE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48574" y="850583"/>
            <a:ext cx="2663802" cy="32134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1818" y="4218039"/>
            <a:ext cx="2663802" cy="2079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76040" y="4562168"/>
            <a:ext cx="3005163" cy="1734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3" hasCustomPrompt="1"/>
          </p:nvPr>
        </p:nvSpPr>
        <p:spPr>
          <a:xfrm>
            <a:off x="3076039" y="2801105"/>
            <a:ext cx="1425622" cy="1614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5" y="6451109"/>
            <a:ext cx="860397" cy="257759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 flipV="1">
            <a:off x="248575" y="641847"/>
            <a:ext cx="8646850" cy="1653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Picture Placeholder 2"/>
          <p:cNvSpPr>
            <a:spLocks noGrp="1"/>
          </p:cNvSpPr>
          <p:nvPr>
            <p:ph type="pic" idx="26" hasCustomPrompt="1"/>
          </p:nvPr>
        </p:nvSpPr>
        <p:spPr>
          <a:xfrm>
            <a:off x="3076039" y="848692"/>
            <a:ext cx="3005165" cy="1804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27" hasCustomPrompt="1"/>
          </p:nvPr>
        </p:nvSpPr>
        <p:spPr>
          <a:xfrm>
            <a:off x="4647509" y="2800731"/>
            <a:ext cx="1433694" cy="1614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248575" y="176809"/>
            <a:ext cx="8646849" cy="37705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="1" baseline="0">
                <a:latin typeface="+mn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28" hasCustomPrompt="1"/>
          </p:nvPr>
        </p:nvSpPr>
        <p:spPr>
          <a:xfrm>
            <a:off x="6224685" y="3083652"/>
            <a:ext cx="2663802" cy="32134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6224685" y="850583"/>
            <a:ext cx="2663802" cy="2079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photo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073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50070" y="3379912"/>
            <a:ext cx="5122068" cy="398669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Name(s)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50070" y="3877971"/>
            <a:ext cx="5122068" cy="34584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xx@dis.dk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550068" y="2000154"/>
            <a:ext cx="5122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3600" b="1" dirty="0" err="1" smtClean="0"/>
              <a:t>Questions</a:t>
            </a:r>
            <a:r>
              <a:rPr lang="da-DK" sz="3600" b="1" dirty="0" smtClean="0"/>
              <a:t>?</a:t>
            </a:r>
            <a:endParaRPr lang="da-DK" sz="3600" b="1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0069" y="6391268"/>
            <a:ext cx="8057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 ABROAD IN SCANDINAVIA</a:t>
            </a:r>
          </a:p>
          <a:p>
            <a:pPr algn="ctr"/>
            <a:r>
              <a:rPr lang="da-DK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COPENHAGEN | STOCKHOLM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50069" y="6256556"/>
            <a:ext cx="80571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2"/>
          <a:stretch/>
        </p:blipFill>
        <p:spPr>
          <a:xfrm>
            <a:off x="550068" y="344973"/>
            <a:ext cx="3835451" cy="530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76" y="2617840"/>
            <a:ext cx="3041261" cy="36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28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94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50" r:id="rId4"/>
    <p:sldLayoutId id="2147483651" r:id="rId5"/>
    <p:sldLayoutId id="2147483663" r:id="rId6"/>
    <p:sldLayoutId id="2147483664" r:id="rId7"/>
    <p:sldLayoutId id="2147483662" r:id="rId8"/>
    <p:sldLayoutId id="214748366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esearch@dis.dk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550070" y="1125882"/>
            <a:ext cx="7579324" cy="1114973"/>
          </a:xfrm>
        </p:spPr>
        <p:txBody>
          <a:bodyPr/>
          <a:lstStyle/>
          <a:p>
            <a:pPr lvl="0" defTabSz="685800">
              <a:lnSpc>
                <a:spcPct val="100000"/>
              </a:lnSpc>
              <a:spcBef>
                <a:spcPts val="750"/>
              </a:spcBef>
            </a:pPr>
            <a:r>
              <a:rPr lang="en-US" spc="45" dirty="0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@ DIS</a:t>
            </a:r>
            <a:endParaRPr lang="da-DK" spc="45" dirty="0" smtClean="0">
              <a:solidFill>
                <a:srgbClr val="018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pc="45" dirty="0" err="1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a-DK" spc="45" dirty="0" err="1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rientation</a:t>
            </a:r>
            <a:endParaRPr lang="da-DK" dirty="0" smtClean="0">
              <a:solidFill>
                <a:srgbClr val="FF0000"/>
              </a:solidFill>
            </a:endParaRPr>
          </a:p>
          <a:p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77514" y="2590417"/>
            <a:ext cx="4918745" cy="398669"/>
          </a:xfrm>
        </p:spPr>
        <p:txBody>
          <a:bodyPr/>
          <a:lstStyle/>
          <a:p>
            <a:r>
              <a:rPr lang="en-US" b="1" dirty="0" smtClean="0"/>
              <a:t>spring</a:t>
            </a:r>
            <a:r>
              <a:rPr lang="en-US" b="1" dirty="0" smtClean="0"/>
              <a:t> 2020</a:t>
            </a:r>
            <a:endParaRPr lang="en-US" b="1" dirty="0"/>
          </a:p>
          <a:p>
            <a:endParaRPr lang="da-DK" dirty="0"/>
          </a:p>
        </p:txBody>
      </p:sp>
      <p:sp>
        <p:nvSpPr>
          <p:cNvPr id="4" name="Rectangle 3"/>
          <p:cNvSpPr/>
          <p:nvPr/>
        </p:nvSpPr>
        <p:spPr>
          <a:xfrm>
            <a:off x="550070" y="3242143"/>
            <a:ext cx="5301916" cy="298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v-SE" i="1" dirty="0" smtClean="0">
                <a:solidFill>
                  <a:prstClr val="black"/>
                </a:solidFill>
              </a:rPr>
              <a:t>Dr. </a:t>
            </a:r>
            <a:r>
              <a:rPr lang="sv-SE" b="1" i="1" dirty="0" smtClean="0">
                <a:solidFill>
                  <a:prstClr val="black"/>
                </a:solidFill>
              </a:rPr>
              <a:t>Carla</a:t>
            </a:r>
            <a:r>
              <a:rPr lang="sv-SE" i="1" dirty="0" smtClean="0">
                <a:solidFill>
                  <a:prstClr val="black"/>
                </a:solidFill>
              </a:rPr>
              <a:t> Caetano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v-SE" dirty="0" smtClean="0">
                <a:solidFill>
                  <a:prstClr val="black"/>
                </a:solidFill>
              </a:rPr>
              <a:t>       Senior Consultant in Research </a:t>
            </a:r>
            <a:r>
              <a:rPr lang="sv-SE" dirty="0" err="1" smtClean="0">
                <a:solidFill>
                  <a:prstClr val="black"/>
                </a:solidFill>
              </a:rPr>
              <a:t>Development</a:t>
            </a:r>
            <a:endParaRPr lang="sv-SE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v-SE" i="1" dirty="0">
                <a:solidFill>
                  <a:prstClr val="black"/>
                </a:solidFill>
              </a:rPr>
              <a:t>Dr. </a:t>
            </a:r>
            <a:r>
              <a:rPr lang="sv-SE" b="1" i="1" dirty="0">
                <a:solidFill>
                  <a:prstClr val="black"/>
                </a:solidFill>
              </a:rPr>
              <a:t>Jeanette</a:t>
            </a:r>
            <a:r>
              <a:rPr lang="en-US" i="1" dirty="0">
                <a:solidFill>
                  <a:prstClr val="black"/>
                </a:solidFill>
              </a:rPr>
              <a:t> Erbo Wern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</a:rPr>
              <a:t>       DIS faculty, Science &amp; Health</a:t>
            </a:r>
            <a:endParaRPr lang="sv-SE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v-SE" i="1" dirty="0" smtClean="0">
                <a:solidFill>
                  <a:prstClr val="black"/>
                </a:solidFill>
              </a:rPr>
              <a:t>Ms. </a:t>
            </a:r>
            <a:r>
              <a:rPr lang="sv-SE" b="1" i="1" dirty="0" smtClean="0">
                <a:solidFill>
                  <a:prstClr val="black"/>
                </a:solidFill>
              </a:rPr>
              <a:t>Kenzie</a:t>
            </a:r>
            <a:r>
              <a:rPr lang="sv-SE" i="1" dirty="0" smtClean="0">
                <a:solidFill>
                  <a:prstClr val="black"/>
                </a:solidFill>
              </a:rPr>
              <a:t> Zimmer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v-SE" dirty="0" smtClean="0">
                <a:solidFill>
                  <a:prstClr val="black"/>
                </a:solidFill>
              </a:rPr>
              <a:t>       Research Coordinator</a:t>
            </a:r>
            <a:endParaRPr lang="sv-SE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v-SE" i="1" dirty="0" smtClean="0">
                <a:solidFill>
                  <a:prstClr val="black"/>
                </a:solidFill>
              </a:rPr>
              <a:t>Dr</a:t>
            </a:r>
            <a:r>
              <a:rPr lang="sv-SE" i="1" dirty="0">
                <a:solidFill>
                  <a:prstClr val="black"/>
                </a:solidFill>
              </a:rPr>
              <a:t>. </a:t>
            </a:r>
            <a:r>
              <a:rPr lang="sv-SE" b="1" i="1" dirty="0">
                <a:solidFill>
                  <a:prstClr val="black"/>
                </a:solidFill>
              </a:rPr>
              <a:t>Tina</a:t>
            </a:r>
            <a:r>
              <a:rPr lang="sv-SE" i="1" dirty="0">
                <a:solidFill>
                  <a:prstClr val="black"/>
                </a:solidFill>
              </a:rPr>
              <a:t> </a:t>
            </a:r>
            <a:r>
              <a:rPr lang="sv-SE" i="1" dirty="0" smtClean="0">
                <a:solidFill>
                  <a:prstClr val="black"/>
                </a:solidFill>
              </a:rPr>
              <a:t>Mangieri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v-SE" dirty="0" smtClean="0">
                <a:solidFill>
                  <a:prstClr val="black"/>
                </a:solidFill>
              </a:rPr>
              <a:t>       DIS </a:t>
            </a:r>
            <a:r>
              <a:rPr lang="sv-SE" dirty="0" err="1" smtClean="0">
                <a:solidFill>
                  <a:prstClr val="black"/>
                </a:solidFill>
              </a:rPr>
              <a:t>Associate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smtClean="0">
                <a:solidFill>
                  <a:prstClr val="black"/>
                </a:solidFill>
              </a:rPr>
              <a:t>Academic </a:t>
            </a:r>
            <a:r>
              <a:rPr lang="sv-SE" dirty="0" smtClean="0">
                <a:solidFill>
                  <a:prstClr val="black"/>
                </a:solidFill>
              </a:rPr>
              <a:t>Director &amp; </a:t>
            </a:r>
            <a:r>
              <a:rPr lang="sv-SE" dirty="0" err="1" smtClean="0">
                <a:solidFill>
                  <a:prstClr val="black"/>
                </a:solidFill>
              </a:rPr>
              <a:t>faculty</a:t>
            </a:r>
            <a:endParaRPr lang="sv-SE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83A79AF-21C5-4A1A-AFC3-D0C16512AAE7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da-DK" sz="2400" spc="45" dirty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a-DK" sz="2400" spc="45" dirty="0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esearch mentors &amp; research </a:t>
            </a:r>
            <a:r>
              <a:rPr lang="da-DK" sz="2400" spc="45" dirty="0" err="1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endParaRPr lang="da-DK" sz="2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bserve your surroundings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08398" y="1459954"/>
            <a:ext cx="8646851" cy="5022388"/>
          </a:xfrm>
        </p:spPr>
        <p:txBody>
          <a:bodyPr/>
          <a:lstStyle/>
          <a:p>
            <a:r>
              <a:rPr lang="en-US" sz="2000" dirty="0" smtClean="0"/>
              <a:t>Who is your research mentor?</a:t>
            </a:r>
          </a:p>
          <a:p>
            <a:r>
              <a:rPr lang="en-US" sz="2000" dirty="0" smtClean="0"/>
              <a:t>Professionally - where have they been, where are they going?</a:t>
            </a:r>
          </a:p>
          <a:p>
            <a:r>
              <a:rPr lang="en-US" sz="2000" dirty="0" smtClean="0"/>
              <a:t>How many ‘hats’ do they </a:t>
            </a:r>
            <a:r>
              <a:rPr lang="en-US" sz="2000" dirty="0" smtClean="0"/>
              <a:t>wear? Clinician</a:t>
            </a:r>
            <a:r>
              <a:rPr lang="en-US" sz="2000" dirty="0" smtClean="0"/>
              <a:t>, Researcher, </a:t>
            </a:r>
            <a:r>
              <a:rPr lang="en-US" sz="2000" dirty="0" smtClean="0"/>
              <a:t>Professor...</a:t>
            </a:r>
            <a:endParaRPr lang="en-US" sz="2000" dirty="0" smtClean="0"/>
          </a:p>
          <a:p>
            <a:r>
              <a:rPr lang="en-US" sz="2000" dirty="0" smtClean="0"/>
              <a:t>Is there </a:t>
            </a:r>
            <a:r>
              <a:rPr lang="en-US" sz="2000" dirty="0" smtClean="0"/>
              <a:t>collaborative practice </a:t>
            </a:r>
            <a:r>
              <a:rPr lang="en-US" sz="2000" dirty="0" smtClean="0"/>
              <a:t>within your research project?</a:t>
            </a:r>
          </a:p>
          <a:p>
            <a:r>
              <a:rPr lang="en-US" sz="2000" dirty="0" smtClean="0"/>
              <a:t>What is the research culture?</a:t>
            </a:r>
          </a:p>
        </p:txBody>
      </p:sp>
      <p:pic>
        <p:nvPicPr>
          <p:cNvPr id="1026" name="Picture 2" descr="Public Health Presentations, Classroom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24" y="3541297"/>
            <a:ext cx="3495239" cy="252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4" y="3557334"/>
            <a:ext cx="3785937" cy="252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83A79AF-21C5-4A1A-AFC3-D0C16512AAE7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da-DK" spc="45" dirty="0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to </a:t>
            </a:r>
            <a:r>
              <a:rPr lang="da-DK" spc="45" dirty="0" err="1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48574" y="970549"/>
            <a:ext cx="8646851" cy="5045549"/>
          </a:xfrm>
        </p:spPr>
        <p:txBody>
          <a:bodyPr/>
          <a:lstStyle/>
          <a:p>
            <a:pPr marL="0" indent="0" algn="ctr">
              <a:buNone/>
            </a:pPr>
            <a:endParaRPr lang="da-DK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Following the </a:t>
            </a:r>
          </a:p>
          <a:p>
            <a:pPr marL="0" indent="0" algn="ctr">
              <a:buNone/>
            </a:pPr>
            <a:r>
              <a:rPr lang="en-US" sz="2800" dirty="0" smtClean="0"/>
              <a:t>research symposium, </a:t>
            </a:r>
          </a:p>
          <a:p>
            <a:pPr marL="0" indent="0" algn="ctr">
              <a:buNone/>
            </a:pPr>
            <a:r>
              <a:rPr lang="en-US" sz="2800" dirty="0" smtClean="0"/>
              <a:t>at the end of the semester,  </a:t>
            </a:r>
          </a:p>
          <a:p>
            <a:pPr marL="0" indent="0" algn="ctr">
              <a:buNone/>
            </a:pPr>
            <a:r>
              <a:rPr lang="en-US" sz="2800" dirty="0" smtClean="0"/>
              <a:t>I hope to have learned / experienced ….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89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83A79AF-21C5-4A1A-AFC3-D0C16512AAE7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da-DK" spc="45" dirty="0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meetings &amp; </a:t>
            </a:r>
            <a:r>
              <a:rPr lang="da-DK" spc="45" dirty="0" err="1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86065" y="1122948"/>
            <a:ext cx="7652161" cy="2844273"/>
          </a:xfrm>
        </p:spPr>
        <p:txBody>
          <a:bodyPr/>
          <a:lstStyle/>
          <a:p>
            <a:r>
              <a:rPr lang="da-DK" sz="2000" b="1" dirty="0" err="1"/>
              <a:t>p</a:t>
            </a:r>
            <a:r>
              <a:rPr lang="da-DK" sz="2000" b="1" dirty="0" err="1" smtClean="0"/>
              <a:t>repare</a:t>
            </a:r>
            <a:endParaRPr lang="da-DK" sz="20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dirty="0" err="1" smtClean="0"/>
              <a:t>reading</a:t>
            </a:r>
            <a:r>
              <a:rPr lang="da-DK" sz="1800" dirty="0" smtClean="0"/>
              <a:t> </a:t>
            </a:r>
            <a:r>
              <a:rPr lang="da-DK" sz="1800" dirty="0" err="1" smtClean="0"/>
              <a:t>material</a:t>
            </a:r>
            <a:endParaRPr lang="da-DK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dirty="0" err="1" smtClean="0"/>
              <a:t>questions</a:t>
            </a:r>
            <a:r>
              <a:rPr lang="da-DK" sz="1800" dirty="0" smtClean="0"/>
              <a:t> to ask </a:t>
            </a:r>
            <a:r>
              <a:rPr lang="da-DK" sz="1800" dirty="0" err="1" smtClean="0"/>
              <a:t>your</a:t>
            </a:r>
            <a:r>
              <a:rPr lang="da-DK" sz="1800" dirty="0" smtClean="0"/>
              <a:t> mentor</a:t>
            </a:r>
            <a:endParaRPr lang="da-DK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dirty="0"/>
              <a:t>k</a:t>
            </a:r>
            <a:r>
              <a:rPr lang="da-DK" sz="1800" dirty="0" smtClean="0"/>
              <a:t>now </a:t>
            </a:r>
            <a:r>
              <a:rPr lang="da-DK" sz="1800" dirty="0" err="1" smtClean="0"/>
              <a:t>your</a:t>
            </a:r>
            <a:r>
              <a:rPr lang="da-DK" sz="1800" dirty="0" smtClean="0"/>
              <a:t> semester </a:t>
            </a:r>
            <a:r>
              <a:rPr lang="da-DK" sz="1800" dirty="0" err="1" smtClean="0"/>
              <a:t>schedule</a:t>
            </a:r>
            <a:endParaRPr lang="da-DK" sz="1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(</a:t>
            </a:r>
            <a:r>
              <a:rPr lang="da-DK" sz="1600" dirty="0" err="1" smtClean="0"/>
              <a:t>including</a:t>
            </a:r>
            <a:r>
              <a:rPr lang="da-DK" sz="1600" dirty="0" smtClean="0"/>
              <a:t> </a:t>
            </a:r>
            <a:r>
              <a:rPr lang="da-DK" sz="1600" dirty="0" smtClean="0"/>
              <a:t>CCW</a:t>
            </a:r>
            <a:r>
              <a:rPr lang="da-DK" sz="1600" dirty="0" smtClean="0"/>
              <a:t>, Study Tours, Field </a:t>
            </a:r>
            <a:r>
              <a:rPr lang="da-DK" sz="1600" dirty="0" smtClean="0"/>
              <a:t>Studie &amp; DIS breaks)</a:t>
            </a:r>
            <a:endParaRPr lang="da-DK" sz="2000" dirty="0" smtClean="0"/>
          </a:p>
          <a:p>
            <a:r>
              <a:rPr lang="da-DK" sz="2000" b="1" dirty="0" err="1"/>
              <a:t>c</a:t>
            </a:r>
            <a:r>
              <a:rPr lang="da-DK" sz="2000" b="1" dirty="0" err="1" smtClean="0"/>
              <a:t>ommunicate</a:t>
            </a:r>
            <a:endParaRPr lang="da-DK" sz="20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dirty="0" err="1"/>
              <a:t>t</a:t>
            </a:r>
            <a:r>
              <a:rPr lang="da-DK" sz="1800" dirty="0" err="1" smtClean="0"/>
              <a:t>hroughout</a:t>
            </a:r>
            <a:r>
              <a:rPr lang="da-DK" sz="1800" dirty="0" smtClean="0"/>
              <a:t> the semester, </a:t>
            </a:r>
            <a:r>
              <a:rPr lang="da-DK" sz="1800" i="1" dirty="0" err="1" smtClean="0"/>
              <a:t>you</a:t>
            </a:r>
            <a:r>
              <a:rPr lang="da-DK" sz="1800" dirty="0" smtClean="0"/>
              <a:t> must </a:t>
            </a:r>
            <a:r>
              <a:rPr lang="da-DK" sz="1800" dirty="0" err="1" smtClean="0"/>
              <a:t>initiate</a:t>
            </a:r>
            <a:r>
              <a:rPr lang="da-DK" sz="1800" dirty="0" smtClean="0"/>
              <a:t> </a:t>
            </a:r>
            <a:r>
              <a:rPr lang="da-DK" sz="1800" dirty="0" err="1" smtClean="0"/>
              <a:t>communication</a:t>
            </a:r>
            <a:endParaRPr lang="da-DK" sz="1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dirty="0"/>
              <a:t>a</a:t>
            </a:r>
            <a:r>
              <a:rPr lang="da-DK" sz="1800" dirty="0" smtClean="0"/>
              <a:t>sk </a:t>
            </a:r>
            <a:r>
              <a:rPr lang="da-DK" sz="1800" dirty="0" err="1" smtClean="0"/>
              <a:t>questions</a:t>
            </a:r>
            <a:r>
              <a:rPr lang="da-DK" sz="1800" dirty="0"/>
              <a:t> </a:t>
            </a:r>
            <a:r>
              <a:rPr lang="da-DK" sz="1800" dirty="0" smtClean="0"/>
              <a:t>(if </a:t>
            </a:r>
            <a:r>
              <a:rPr lang="da-DK" sz="1800" dirty="0" err="1" smtClean="0"/>
              <a:t>something</a:t>
            </a:r>
            <a:r>
              <a:rPr lang="da-DK" sz="1800" dirty="0" smtClean="0"/>
              <a:t> is </a:t>
            </a:r>
            <a:r>
              <a:rPr lang="da-DK" sz="1800" dirty="0" err="1" smtClean="0"/>
              <a:t>unclear</a:t>
            </a:r>
            <a:r>
              <a:rPr lang="da-DK" sz="1800" dirty="0" smtClean="0"/>
              <a:t>, if </a:t>
            </a:r>
            <a:r>
              <a:rPr lang="da-DK" sz="1800" dirty="0" err="1" smtClean="0"/>
              <a:t>you</a:t>
            </a:r>
            <a:r>
              <a:rPr lang="da-DK" sz="1800" dirty="0" smtClean="0"/>
              <a:t> </a:t>
            </a:r>
            <a:r>
              <a:rPr lang="da-DK" sz="1800" dirty="0" err="1" smtClean="0"/>
              <a:t>need</a:t>
            </a:r>
            <a:r>
              <a:rPr lang="da-DK" sz="1800" dirty="0" smtClean="0"/>
              <a:t> more info, etc.)</a:t>
            </a:r>
          </a:p>
          <a:p>
            <a:r>
              <a:rPr lang="da-DK" sz="2000" b="1" dirty="0" err="1" smtClean="0"/>
              <a:t>transportation</a:t>
            </a:r>
            <a:r>
              <a:rPr lang="da-DK" sz="2000" dirty="0" smtClean="0"/>
              <a:t> </a:t>
            </a:r>
            <a:endParaRPr lang="da-DK" sz="2000" dirty="0" smtClean="0"/>
          </a:p>
          <a:p>
            <a:pPr lvl="1"/>
            <a:r>
              <a:rPr lang="da-DK" sz="1800" i="1" dirty="0" smtClean="0"/>
              <a:t>6-credit research students </a:t>
            </a:r>
            <a:r>
              <a:rPr lang="da-DK" sz="1800" i="1" dirty="0" err="1" smtClean="0"/>
              <a:t>only</a:t>
            </a:r>
            <a:endParaRPr lang="da-DK" sz="2000" i="1" dirty="0" smtClean="0"/>
          </a:p>
          <a:p>
            <a:r>
              <a:rPr lang="da-DK" sz="2000" b="1" dirty="0"/>
              <a:t>n</a:t>
            </a:r>
            <a:r>
              <a:rPr lang="da-DK" sz="2000" b="1" dirty="0" smtClean="0"/>
              <a:t>ote</a:t>
            </a:r>
            <a:endParaRPr lang="da-DK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dirty="0" smtClean="0"/>
              <a:t>meeting time &amp; 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dirty="0" err="1" smtClean="0"/>
              <a:t>directions</a:t>
            </a:r>
            <a:endParaRPr lang="da-DK" sz="1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dirty="0"/>
              <a:t>m</a:t>
            </a:r>
            <a:r>
              <a:rPr lang="da-DK" sz="1800" dirty="0" smtClean="0"/>
              <a:t>entor </a:t>
            </a:r>
            <a:r>
              <a:rPr lang="da-DK" sz="1800" dirty="0" err="1" smtClean="0"/>
              <a:t>contact</a:t>
            </a:r>
            <a:r>
              <a:rPr lang="da-DK" sz="1800" dirty="0" smtClean="0"/>
              <a:t> information </a:t>
            </a:r>
            <a:endParaRPr lang="da-DK" sz="1800" dirty="0"/>
          </a:p>
          <a:p>
            <a:pPr lvl="1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203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557327" y="3312722"/>
            <a:ext cx="5122068" cy="346785"/>
          </a:xfrm>
        </p:spPr>
        <p:txBody>
          <a:bodyPr/>
          <a:lstStyle/>
          <a:p>
            <a:pPr lvl="0"/>
            <a:r>
              <a:rPr lang="da-DK" sz="3600" dirty="0" smtClean="0">
                <a:hlinkClick r:id="rId2"/>
              </a:rPr>
              <a:t>research@dis.dk</a:t>
            </a:r>
            <a:r>
              <a:rPr lang="da-DK" dirty="0" smtClean="0"/>
              <a:t> 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7414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146005" y="785683"/>
            <a:ext cx="4952162" cy="5428342"/>
          </a:xfrm>
        </p:spPr>
        <p:txBody>
          <a:bodyPr/>
          <a:lstStyle/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 err="1" smtClean="0"/>
              <a:t>introductions</a:t>
            </a:r>
            <a:endParaRPr lang="da-DK" sz="2400" dirty="0" smtClean="0"/>
          </a:p>
          <a:p>
            <a:r>
              <a:rPr lang="da-DK" sz="2400" dirty="0" smtClean="0"/>
              <a:t>DIS </a:t>
            </a:r>
            <a:r>
              <a:rPr lang="da-DK" sz="2400" dirty="0"/>
              <a:t>r</a:t>
            </a:r>
            <a:r>
              <a:rPr lang="da-DK" sz="2400" dirty="0" smtClean="0"/>
              <a:t>esearch </a:t>
            </a:r>
            <a:r>
              <a:rPr lang="da-DK" sz="2400" dirty="0" err="1"/>
              <a:t>a</a:t>
            </a:r>
            <a:r>
              <a:rPr lang="da-DK" sz="2400" dirty="0" err="1" smtClean="0"/>
              <a:t>ssistantships</a:t>
            </a:r>
            <a:endParaRPr lang="da-DK" sz="2400" dirty="0"/>
          </a:p>
          <a:p>
            <a:r>
              <a:rPr lang="da-DK" sz="2400" dirty="0" err="1"/>
              <a:t>a</a:t>
            </a:r>
            <a:r>
              <a:rPr lang="da-DK" sz="2400" dirty="0" err="1" smtClean="0"/>
              <a:t>ssignments</a:t>
            </a:r>
            <a:r>
              <a:rPr lang="da-DK" sz="2400" dirty="0" smtClean="0"/>
              <a:t> </a:t>
            </a:r>
            <a:r>
              <a:rPr lang="da-DK" sz="2400" dirty="0"/>
              <a:t>&amp;</a:t>
            </a:r>
            <a:r>
              <a:rPr lang="da-DK" sz="2400" dirty="0" smtClean="0"/>
              <a:t> </a:t>
            </a:r>
            <a:r>
              <a:rPr lang="da-DK" sz="2400" dirty="0" err="1" smtClean="0"/>
              <a:t>evaluation</a:t>
            </a:r>
            <a:r>
              <a:rPr lang="da-DK" sz="2400" dirty="0" smtClean="0"/>
              <a:t> </a:t>
            </a:r>
          </a:p>
          <a:p>
            <a:r>
              <a:rPr lang="da-DK" sz="2400" dirty="0" smtClean="0"/>
              <a:t>workshops</a:t>
            </a:r>
          </a:p>
          <a:p>
            <a:r>
              <a:rPr lang="da-DK" sz="2400" dirty="0" err="1"/>
              <a:t>b</a:t>
            </a:r>
            <a:r>
              <a:rPr lang="da-DK" sz="2400" dirty="0" err="1" smtClean="0"/>
              <a:t>eing</a:t>
            </a:r>
            <a:r>
              <a:rPr lang="da-DK" sz="2400" dirty="0" smtClean="0"/>
              <a:t> a research student </a:t>
            </a:r>
          </a:p>
          <a:p>
            <a:r>
              <a:rPr lang="da-DK" sz="2400" dirty="0"/>
              <a:t>r</a:t>
            </a:r>
            <a:r>
              <a:rPr lang="da-DK" sz="2400" dirty="0" smtClean="0"/>
              <a:t>esearch mentors</a:t>
            </a:r>
          </a:p>
          <a:p>
            <a:r>
              <a:rPr lang="da-DK" sz="2400" dirty="0"/>
              <a:t>n</a:t>
            </a:r>
            <a:r>
              <a:rPr lang="da-DK" sz="2400" dirty="0" smtClean="0"/>
              <a:t>ote </a:t>
            </a:r>
            <a:r>
              <a:rPr lang="da-DK" sz="2400" dirty="0" smtClean="0"/>
              <a:t>to </a:t>
            </a:r>
            <a:r>
              <a:rPr lang="da-DK" sz="2400" dirty="0" err="1" smtClean="0"/>
              <a:t>self</a:t>
            </a:r>
            <a:r>
              <a:rPr lang="da-DK" sz="2400" dirty="0" smtClean="0"/>
              <a:t>…</a:t>
            </a:r>
          </a:p>
          <a:p>
            <a:r>
              <a:rPr lang="da-DK" sz="2400" dirty="0"/>
              <a:t>i</a:t>
            </a:r>
            <a:r>
              <a:rPr lang="da-DK" sz="2400" dirty="0" smtClean="0"/>
              <a:t>nitial meetings &amp; </a:t>
            </a:r>
            <a:r>
              <a:rPr lang="da-DK" sz="2400" dirty="0" err="1" smtClean="0"/>
              <a:t>logistics</a:t>
            </a:r>
            <a:endParaRPr lang="da-DK" sz="2400" dirty="0" smtClean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t="8280" r="23925" b="-8280"/>
          <a:stretch/>
        </p:blipFill>
        <p:spPr>
          <a:xfrm>
            <a:off x="509578" y="865478"/>
            <a:ext cx="3659961" cy="497017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83A79AF-21C5-4A1A-AFC3-D0C16512AAE7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da-DK" spc="45" dirty="0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11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83A79AF-21C5-4A1A-AFC3-D0C16512AAE7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937164" y="2417523"/>
            <a:ext cx="3851563" cy="20417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err="1" smtClean="0"/>
              <a:t>Who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?</a:t>
            </a:r>
          </a:p>
          <a:p>
            <a:r>
              <a:rPr lang="da-DK" dirty="0" err="1" smtClean="0"/>
              <a:t>Why</a:t>
            </a:r>
            <a:r>
              <a:rPr lang="da-DK" dirty="0" smtClean="0"/>
              <a:t> research at DIS?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83A79AF-21C5-4A1A-AFC3-D0C16512AAE7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937164" y="2417523"/>
            <a:ext cx="3851563" cy="20417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err="1" smtClean="0"/>
              <a:t>Who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?</a:t>
            </a:r>
          </a:p>
          <a:p>
            <a:r>
              <a:rPr lang="da-DK" dirty="0" err="1" smtClean="0"/>
              <a:t>Why</a:t>
            </a:r>
            <a:r>
              <a:rPr lang="da-DK" dirty="0" smtClean="0"/>
              <a:t> research at DIS?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5889" y="1861766"/>
            <a:ext cx="86522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5400" b="1" spc="45" dirty="0" err="1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da-DK" sz="5400" b="1" spc="45" dirty="0" smtClean="0">
              <a:solidFill>
                <a:srgbClr val="018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sz="5400" b="1" spc="45" dirty="0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</a:p>
          <a:p>
            <a:pPr algn="ctr"/>
            <a:r>
              <a:rPr lang="da-DK" sz="5400" b="1" spc="45" dirty="0" err="1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sz="5400" b="1" spc="45" dirty="0" err="1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chool</a:t>
            </a:r>
            <a:r>
              <a:rPr lang="da-DK" sz="5400" b="1" spc="45" dirty="0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a-DK" sz="5400" b="1" spc="45" dirty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a-DK" sz="5400" b="1" spc="45" dirty="0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esearch </a:t>
            </a:r>
            <a:r>
              <a:rPr lang="da-DK" sz="5400" b="1" spc="45" dirty="0" err="1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da-DK" sz="5400" b="1" spc="45" dirty="0" smtClean="0">
              <a:solidFill>
                <a:srgbClr val="018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83A79AF-21C5-4A1A-AFC3-D0C16512AAE7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da-DK" spc="45" dirty="0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 research </a:t>
            </a:r>
            <a:r>
              <a:rPr lang="da-DK" spc="45" dirty="0" err="1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assistantship</a:t>
            </a:r>
            <a:r>
              <a:rPr lang="da-DK" spc="45" dirty="0" err="1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026" name="Picture 2" descr="Undergraduate Research, Enhance Your Academic Experience, Semester course at DIS Copenh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657879"/>
            <a:ext cx="75247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rgraduate Research, Enhance Your Academic Experience, Semester course at DIS Copenh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3395600"/>
            <a:ext cx="75247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9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83A79AF-21C5-4A1A-AFC3-D0C16512AAE7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da-DK" spc="45" dirty="0" err="1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a-DK" spc="45" dirty="0" err="1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ssignments</a:t>
            </a:r>
            <a:r>
              <a:rPr lang="da-DK" spc="45" dirty="0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a-DK" spc="45" dirty="0" err="1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da-DK" dirty="0"/>
          </a:p>
        </p:txBody>
      </p:sp>
      <p:sp>
        <p:nvSpPr>
          <p:cNvPr id="5" name="Rectangle 4"/>
          <p:cNvSpPr/>
          <p:nvPr/>
        </p:nvSpPr>
        <p:spPr>
          <a:xfrm>
            <a:off x="184484" y="1106148"/>
            <a:ext cx="48607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3-credit 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sv-SE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Assistantships</a:t>
            </a:r>
            <a:r>
              <a:rPr lang="sv-SE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assignments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differ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refer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syllabus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sv-S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Canvas</a:t>
            </a:r>
            <a:endParaRPr lang="sv-S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6-credit Research </a:t>
            </a:r>
            <a:r>
              <a:rPr lang="sv-SE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Assistantships</a:t>
            </a:r>
            <a:r>
              <a:rPr lang="sv-SE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iterature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ummary review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utline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esearch project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bstract / poster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esearch paper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articipation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v-SE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</a:t>
            </a:r>
            <a:r>
              <a:rPr lang="sv-S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info on </a:t>
            </a:r>
            <a:r>
              <a:rPr lang="sv-SE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Canvas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Symposium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 End-of-Semester Showcase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Wednesday, 6 May, </a:t>
            </a:r>
            <a:r>
              <a:rPr lang="sv-SE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15.00-17.00</a:t>
            </a:r>
            <a:r>
              <a:rPr lang="sv-S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t="17324" r="-213" b="-17324"/>
          <a:stretch/>
        </p:blipFill>
        <p:spPr>
          <a:xfrm>
            <a:off x="5220287" y="3451819"/>
            <a:ext cx="3764056" cy="3065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t="-14030" r="-1503" b="14030"/>
          <a:stretch/>
        </p:blipFill>
        <p:spPr>
          <a:xfrm>
            <a:off x="5220287" y="488552"/>
            <a:ext cx="3823128" cy="28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83A79AF-21C5-4A1A-AFC3-D0C16512AAE7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da-DK" spc="45" dirty="0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610" y="1155343"/>
            <a:ext cx="674877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err="1" smtClean="0"/>
              <a:t>Wednesdays</a:t>
            </a:r>
            <a:r>
              <a:rPr lang="da-DK" sz="2800" b="1" dirty="0"/>
              <a:t>:</a:t>
            </a:r>
            <a:r>
              <a:rPr lang="da-DK" sz="2800" b="1" dirty="0" smtClean="0"/>
              <a:t> 17.15 – 18.45 </a:t>
            </a:r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r>
              <a:rPr lang="en-US" sz="2000" i="1" dirty="0" smtClean="0"/>
              <a:t>Workshop 1</a:t>
            </a:r>
          </a:p>
          <a:p>
            <a:pPr algn="ctr"/>
            <a:endParaRPr lang="en-US" sz="2000" dirty="0" smtClean="0"/>
          </a:p>
          <a:p>
            <a:pPr algn="ctr"/>
            <a:r>
              <a:rPr lang="sv-SE" sz="2000" b="1" dirty="0" smtClean="0"/>
              <a:t>19 </a:t>
            </a:r>
            <a:r>
              <a:rPr lang="sv-SE" sz="2000" b="1" dirty="0" err="1" smtClean="0"/>
              <a:t>February</a:t>
            </a:r>
            <a:endParaRPr lang="en-US" sz="2000" b="1" dirty="0" smtClean="0"/>
          </a:p>
          <a:p>
            <a:pPr algn="ctr"/>
            <a:r>
              <a:rPr lang="en-US" sz="2000" dirty="0" smtClean="0"/>
              <a:t> </a:t>
            </a:r>
          </a:p>
          <a:p>
            <a:pPr algn="ctr"/>
            <a:r>
              <a:rPr lang="sv-SE" sz="2000" dirty="0" smtClean="0"/>
              <a:t>Research Process</a:t>
            </a:r>
            <a:endParaRPr lang="en-US" sz="2000" dirty="0" smtClean="0"/>
          </a:p>
          <a:p>
            <a:pPr algn="ctr"/>
            <a:endParaRPr lang="da-DK" sz="2000" dirty="0" smtClean="0"/>
          </a:p>
          <a:p>
            <a:pPr algn="ctr"/>
            <a:endParaRPr lang="da-DK" sz="2000" dirty="0"/>
          </a:p>
          <a:p>
            <a:pPr algn="ctr"/>
            <a:r>
              <a:rPr lang="en-US" sz="2000" i="1" dirty="0"/>
              <a:t>Workshop </a:t>
            </a:r>
            <a:r>
              <a:rPr lang="en-US" sz="2000" i="1" dirty="0" smtClean="0"/>
              <a:t>2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b="1" dirty="0" smtClean="0"/>
              <a:t>15 April </a:t>
            </a:r>
            <a:endParaRPr lang="en-US" sz="2000" b="1" dirty="0" smtClean="0"/>
          </a:p>
          <a:p>
            <a:pPr algn="ctr"/>
            <a:r>
              <a:rPr lang="en-US" sz="2000" b="1" dirty="0"/>
              <a:t>	</a:t>
            </a:r>
            <a:r>
              <a:rPr lang="da-DK" sz="2000" dirty="0"/>
              <a:t>	</a:t>
            </a:r>
            <a:r>
              <a:rPr lang="en-US" sz="2000" b="1" dirty="0" smtClean="0"/>
              <a:t>	</a:t>
            </a:r>
            <a:r>
              <a:rPr lang="da-DK" sz="2000" dirty="0"/>
              <a:t>	</a:t>
            </a:r>
            <a:endParaRPr lang="da-DK" sz="2000" dirty="0" smtClean="0"/>
          </a:p>
          <a:p>
            <a:pPr algn="ctr"/>
            <a:r>
              <a:rPr lang="en-US" sz="2000" dirty="0" smtClean="0"/>
              <a:t>Communicating Research Findings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6340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83A79AF-21C5-4A1A-AFC3-D0C16512AAE7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da-DK" spc="45" dirty="0" err="1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a-DK" spc="45" dirty="0" err="1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a-DK" spc="45" dirty="0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research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" y="1018673"/>
            <a:ext cx="7212932" cy="480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83A79AF-21C5-4A1A-AFC3-D0C16512AAE7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da-DK" spc="45" dirty="0" err="1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da-DK" spc="45" dirty="0" smtClean="0">
                <a:solidFill>
                  <a:srgbClr val="018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research student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48574" y="760719"/>
            <a:ext cx="8646851" cy="3112034"/>
          </a:xfrm>
        </p:spPr>
        <p:txBody>
          <a:bodyPr/>
          <a:lstStyle/>
          <a:p>
            <a:pPr marL="0" indent="0" algn="ctr">
              <a:buNone/>
            </a:pPr>
            <a:endParaRPr lang="da-DK" sz="2800" dirty="0"/>
          </a:p>
          <a:p>
            <a:pPr marL="0" indent="0" algn="ctr">
              <a:buNone/>
            </a:pPr>
            <a:endParaRPr lang="da-DK" sz="2800" dirty="0" smtClean="0"/>
          </a:p>
          <a:p>
            <a:pPr marL="0" indent="0" algn="ctr">
              <a:buNone/>
            </a:pPr>
            <a:r>
              <a:rPr lang="da-DK" sz="2800" dirty="0" err="1" smtClean="0"/>
              <a:t>What</a:t>
            </a:r>
            <a:r>
              <a:rPr lang="da-DK" sz="2800" dirty="0" smtClean="0"/>
              <a:t> </a:t>
            </a:r>
            <a:r>
              <a:rPr lang="en-US" sz="2800" b="1" dirty="0" smtClean="0"/>
              <a:t>personal attributes </a:t>
            </a:r>
            <a:r>
              <a:rPr lang="da-DK" sz="2800" dirty="0" err="1" smtClean="0"/>
              <a:t>will</a:t>
            </a:r>
            <a:r>
              <a:rPr lang="da-DK" sz="2800" dirty="0" smtClean="0"/>
              <a:t> </a:t>
            </a:r>
            <a:r>
              <a:rPr lang="da-DK" sz="2800" dirty="0" err="1" smtClean="0"/>
              <a:t>you</a:t>
            </a:r>
            <a:r>
              <a:rPr lang="da-DK" sz="2800" dirty="0" smtClean="0"/>
              <a:t> </a:t>
            </a:r>
            <a:r>
              <a:rPr lang="da-DK" sz="2800" dirty="0" err="1" smtClean="0"/>
              <a:t>need</a:t>
            </a:r>
            <a:r>
              <a:rPr lang="da-DK" sz="2800" dirty="0" smtClean="0"/>
              <a:t>/</a:t>
            </a:r>
            <a:r>
              <a:rPr lang="da-DK" sz="2800" dirty="0" err="1" smtClean="0"/>
              <a:t>use</a:t>
            </a:r>
            <a:r>
              <a:rPr lang="da-DK" sz="2800" dirty="0" smtClean="0"/>
              <a:t>/</a:t>
            </a:r>
            <a:r>
              <a:rPr lang="da-DK" sz="2800" dirty="0" err="1" smtClean="0"/>
              <a:t>practice</a:t>
            </a:r>
            <a:r>
              <a:rPr lang="da-DK" sz="2800" dirty="0" smtClean="0"/>
              <a:t> </a:t>
            </a:r>
          </a:p>
          <a:p>
            <a:pPr marL="0" indent="0" algn="ctr">
              <a:buNone/>
            </a:pPr>
            <a:r>
              <a:rPr lang="da-DK" sz="2800" dirty="0"/>
              <a:t>a</a:t>
            </a:r>
            <a:r>
              <a:rPr lang="da-DK" sz="2800" dirty="0" smtClean="0"/>
              <a:t>s a research student </a:t>
            </a:r>
            <a:r>
              <a:rPr lang="da-DK" sz="2800" dirty="0" err="1" smtClean="0"/>
              <a:t>this</a:t>
            </a:r>
            <a:r>
              <a:rPr lang="da-DK" sz="2800" dirty="0" smtClean="0"/>
              <a:t> semester?</a:t>
            </a:r>
          </a:p>
          <a:p>
            <a:pPr marL="0" indent="0" algn="ctr">
              <a:buNone/>
            </a:pPr>
            <a:endParaRPr lang="da-DK" sz="2800" dirty="0"/>
          </a:p>
          <a:p>
            <a:pPr marL="0" indent="0" algn="ctr">
              <a:buNone/>
            </a:pPr>
            <a:r>
              <a:rPr lang="da-DK" sz="2800" dirty="0" err="1" smtClean="0"/>
              <a:t>What</a:t>
            </a:r>
            <a:r>
              <a:rPr lang="da-DK" sz="2800" dirty="0" smtClean="0"/>
              <a:t> </a:t>
            </a:r>
            <a:r>
              <a:rPr lang="da-DK" sz="2800" dirty="0" err="1" smtClean="0"/>
              <a:t>challenges</a:t>
            </a:r>
            <a:r>
              <a:rPr lang="da-DK" sz="2800" dirty="0" smtClean="0"/>
              <a:t> do </a:t>
            </a:r>
            <a:r>
              <a:rPr lang="da-DK" sz="2800" dirty="0" err="1" smtClean="0"/>
              <a:t>you</a:t>
            </a:r>
            <a:r>
              <a:rPr lang="da-DK" sz="2800" dirty="0" smtClean="0"/>
              <a:t> </a:t>
            </a:r>
            <a:r>
              <a:rPr lang="da-DK" sz="2800" dirty="0" err="1" smtClean="0"/>
              <a:t>expect</a:t>
            </a:r>
            <a:r>
              <a:rPr lang="da-DK" sz="2800" dirty="0" smtClean="0"/>
              <a:t> to face? </a:t>
            </a:r>
          </a:p>
          <a:p>
            <a:pPr marL="0" indent="0" algn="ctr">
              <a:buNone/>
            </a:pPr>
            <a:endParaRPr lang="da-DK" sz="2800" dirty="0" smtClean="0"/>
          </a:p>
          <a:p>
            <a:pPr marL="0" indent="0" algn="ctr">
              <a:buNone/>
            </a:pPr>
            <a:r>
              <a:rPr lang="da-DK" sz="2800" dirty="0" err="1" smtClean="0"/>
              <a:t>What</a:t>
            </a:r>
            <a:r>
              <a:rPr lang="da-DK" sz="2800" dirty="0" smtClean="0"/>
              <a:t> </a:t>
            </a:r>
            <a:r>
              <a:rPr lang="da-DK" sz="2800" dirty="0" err="1" smtClean="0"/>
              <a:t>are</a:t>
            </a:r>
            <a:r>
              <a:rPr lang="da-DK" sz="2800" dirty="0" smtClean="0"/>
              <a:t> </a:t>
            </a:r>
            <a:r>
              <a:rPr lang="da-DK" sz="2800" dirty="0" err="1" smtClean="0"/>
              <a:t>you</a:t>
            </a:r>
            <a:r>
              <a:rPr lang="da-DK" sz="2800" dirty="0" smtClean="0"/>
              <a:t> </a:t>
            </a:r>
            <a:r>
              <a:rPr lang="da-DK" sz="2800" dirty="0" err="1" smtClean="0"/>
              <a:t>excited</a:t>
            </a:r>
            <a:r>
              <a:rPr lang="da-DK" sz="2800" dirty="0" smtClean="0"/>
              <a:t> </a:t>
            </a:r>
            <a:r>
              <a:rPr lang="da-DK" sz="2800" dirty="0" err="1" smtClean="0"/>
              <a:t>about</a:t>
            </a:r>
            <a:r>
              <a:rPr lang="da-DK" sz="2800" dirty="0" smtClean="0"/>
              <a:t>?</a:t>
            </a:r>
          </a:p>
          <a:p>
            <a:pPr marL="0" indent="0" algn="ctr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0338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D8A679-DF3C-436C-B944-5618767978A9}" vid="{1D7F0939-012E-44C2-AFDC-824CAA5910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7F397A4424594BA8D83160BD17390D" ma:contentTypeVersion="11" ma:contentTypeDescription="Create a new document." ma:contentTypeScope="" ma:versionID="398f3bd4bc42339faf67e4fa78fca4ff">
  <xsd:schema xmlns:xsd="http://www.w3.org/2001/XMLSchema" xmlns:xs="http://www.w3.org/2001/XMLSchema" xmlns:p="http://schemas.microsoft.com/office/2006/metadata/properties" xmlns:ns3="57fd191a-78ea-4057-8a3f-b19decf087c2" xmlns:ns4="3b569369-cda9-46a6-8bba-bc1734330884" targetNamespace="http://schemas.microsoft.com/office/2006/metadata/properties" ma:root="true" ma:fieldsID="1c5ff36808991ec5cf4376d7d5430dd9" ns3:_="" ns4:_="">
    <xsd:import namespace="57fd191a-78ea-4057-8a3f-b19decf087c2"/>
    <xsd:import namespace="3b569369-cda9-46a6-8bba-bc1734330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d191a-78ea-4057-8a3f-b19decf087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569369-cda9-46a6-8bba-bc17343308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847DED-555E-4D73-8B00-7663A58582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1F8F0A-7DEC-4A50-AABB-35B21B5702F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7fd191a-78ea-4057-8a3f-b19decf087c2"/>
    <ds:schemaRef ds:uri="http://purl.org/dc/terms/"/>
    <ds:schemaRef ds:uri="3b569369-cda9-46a6-8bba-bc1734330884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0708DB-4B1C-4B09-950C-33973DA156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fd191a-78ea-4057-8a3f-b19decf087c2"/>
    <ds:schemaRef ds:uri="3b569369-cda9-46a6-8bba-bc1734330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 CPH Powerpoint Template</Template>
  <TotalTime>1575</TotalTime>
  <Words>476</Words>
  <Application>Microsoft Office PowerPoint</Application>
  <PresentationFormat>On-screen Show (4:3)</PresentationFormat>
  <Paragraphs>124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observe your surroundings</vt:lpstr>
      <vt:lpstr>PowerPoint Presentation</vt:lpstr>
      <vt:lpstr>PowerPoint Presentation</vt:lpstr>
      <vt:lpstr>PowerPoint Presentation</vt:lpstr>
    </vt:vector>
  </TitlesOfParts>
  <Company>DIS - Danish Institute for Study Abroad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Clemente</dc:creator>
  <cp:lastModifiedBy>Tina Mangieri</cp:lastModifiedBy>
  <cp:revision>63</cp:revision>
  <cp:lastPrinted>2018-01-25T08:00:47Z</cp:lastPrinted>
  <dcterms:created xsi:type="dcterms:W3CDTF">2016-01-18T12:44:26Z</dcterms:created>
  <dcterms:modified xsi:type="dcterms:W3CDTF">2020-01-12T16:47:57Z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0x0101001E7F397A4424594BA8D83160BD17390D</vt:lpwstr>
  </property>
</Properties>
</file>